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Default Extension="pict" ContentType="image/pict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vml" ContentType="application/vnd.openxmlformats-officedocument.vmlDrawing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940" r:id="rId1"/>
  </p:sldMasterIdLst>
  <p:sldIdLst>
    <p:sldId id="256" r:id="rId2"/>
    <p:sldId id="257" r:id="rId3"/>
    <p:sldId id="270" r:id="rId4"/>
    <p:sldId id="258" r:id="rId5"/>
    <p:sldId id="259" r:id="rId6"/>
    <p:sldId id="278" r:id="rId7"/>
    <p:sldId id="271" r:id="rId8"/>
    <p:sldId id="260" r:id="rId9"/>
    <p:sldId id="277" r:id="rId10"/>
    <p:sldId id="272" r:id="rId11"/>
    <p:sldId id="279" r:id="rId12"/>
    <p:sldId id="269" r:id="rId13"/>
    <p:sldId id="261" r:id="rId14"/>
    <p:sldId id="263" r:id="rId15"/>
    <p:sldId id="273" r:id="rId16"/>
    <p:sldId id="275" r:id="rId17"/>
    <p:sldId id="264" r:id="rId18"/>
    <p:sldId id="265" r:id="rId19"/>
    <p:sldId id="266" r:id="rId20"/>
    <p:sldId id="267" r:id="rId21"/>
    <p:sldId id="26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>
        <p:scale>
          <a:sx n="92" d="100"/>
          <a:sy n="92" d="100"/>
        </p:scale>
        <p:origin x="-11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ict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F15909BA-CBB3-A745-95AE-3994CD193DAD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F21C145-317C-4DEC-9A6B-045D66B7A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909BA-CBB3-A745-95AE-3994CD193DAD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E58D6-F29F-5447-B84E-B9F790D8D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F15909BA-CBB3-A745-95AE-3994CD193DAD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35E58D6-F29F-5447-B84E-B9F790D8D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909BA-CBB3-A745-95AE-3994CD193DAD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5E58D6-F29F-5447-B84E-B9F790D8D0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15909BA-CBB3-A745-95AE-3994CD193DAD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35E58D6-F29F-5447-B84E-B9F790D8D0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15909BA-CBB3-A745-95AE-3994CD193DAD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35E58D6-F29F-5447-B84E-B9F790D8D0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909BA-CBB3-A745-95AE-3994CD193DAD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5E58D6-F29F-5447-B84E-B9F790D8D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909BA-CBB3-A745-95AE-3994CD193DAD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5E58D6-F29F-5447-B84E-B9F790D8D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909BA-CBB3-A745-95AE-3994CD193DAD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5E58D6-F29F-5447-B84E-B9F790D8D0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F15909BA-CBB3-A745-95AE-3994CD193DAD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35E58D6-F29F-5447-B84E-B9F790D8D0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15909BA-CBB3-A745-95AE-3994CD193DAD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35E58D6-F29F-5447-B84E-B9F790D8D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!OLE_LINK1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Macintosh%20HD:Users:jhalbrendt:Library:Mail%20Downloads:Halbrendt%20Integrated%20Approach%20of%20CAPS%20India.doc!OLE_LINK2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Macintosh%20HD:Users:jhalbrendt:Library:Mail%20Downloads:Halbrendt%20Integrated%20Approach%20of%20CAPS%20India.doc!OLE_LINK4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!OLE_LINK5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730" y="1538111"/>
            <a:ext cx="8351946" cy="1996142"/>
          </a:xfrm>
        </p:spPr>
        <p:txBody>
          <a:bodyPr>
            <a:noAutofit/>
          </a:bodyPr>
          <a:lstStyle/>
          <a:p>
            <a:r>
              <a:rPr lang="en-US" sz="3200" b="1" dirty="0"/>
              <a:t>Development of an integrated approach for introducing conservation agricultural practices to the tribal communities of Odisha, </a:t>
            </a:r>
            <a:r>
              <a:rPr lang="en-US" sz="3200" b="1" dirty="0" smtClean="0"/>
              <a:t>India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542" y="3872509"/>
            <a:ext cx="6225997" cy="1974221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Jacqueline Halbrendt</a:t>
            </a:r>
          </a:p>
          <a:p>
            <a:r>
              <a:rPr lang="en-US" sz="2000" dirty="0" smtClean="0"/>
              <a:t>Dept</a:t>
            </a:r>
            <a:r>
              <a:rPr lang="en-US" sz="2000" dirty="0"/>
              <a:t>. of Natural Resources &amp; Environmental </a:t>
            </a:r>
            <a:r>
              <a:rPr lang="en-US" sz="2000" dirty="0" smtClean="0"/>
              <a:t>Management</a:t>
            </a:r>
          </a:p>
          <a:p>
            <a:r>
              <a:rPr lang="en-US" sz="2000" dirty="0" smtClean="0"/>
              <a:t>University </a:t>
            </a:r>
            <a:r>
              <a:rPr lang="en-US" sz="2000" dirty="0"/>
              <a:t>of Hawaii at Manoa, Honolulu, Hawaii, </a:t>
            </a:r>
            <a:r>
              <a:rPr lang="en-US" sz="2000" dirty="0" smtClean="0"/>
              <a:t>USA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330200"/>
            <a:ext cx="3012141" cy="914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7785" algn="br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7637" y="330200"/>
            <a:ext cx="912193" cy="914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7785" algn="br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54043" y="330200"/>
            <a:ext cx="850097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7785" algn="br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Methodology: Socio-economic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representative farm household model was developed from survey data to establish common practices, farming systems, and related expenditures</a:t>
            </a:r>
          </a:p>
          <a:p>
            <a:r>
              <a:rPr lang="en-US" dirty="0" smtClean="0"/>
              <a:t>The data was also used to construct representative maize-based production budgets to reflect the monetary and labor costs, and total revenues for the different CAPS treatments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17363" y="1600200"/>
            <a:ext cx="4509274" cy="990600"/>
          </a:xfrm>
        </p:spPr>
        <p:txBody>
          <a:bodyPr/>
          <a:lstStyle/>
          <a:p>
            <a:r>
              <a:rPr lang="en-US" dirty="0" smtClean="0"/>
              <a:t>Results &amp; Discussion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1" y="3006920"/>
            <a:ext cx="4754879" cy="356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57" y="228600"/>
            <a:ext cx="8807507" cy="990600"/>
          </a:xfrm>
        </p:spPr>
        <p:txBody>
          <a:bodyPr anchor="ctr">
            <a:noAutofit/>
          </a:bodyPr>
          <a:lstStyle/>
          <a:p>
            <a:r>
              <a:rPr lang="en-US" sz="3000" dirty="0" smtClean="0"/>
              <a:t>Effect </a:t>
            </a:r>
            <a:r>
              <a:rPr lang="en-US" sz="3000" dirty="0" smtClean="0"/>
              <a:t>of reduced tillage &amp; intercropping on crop </a:t>
            </a:r>
            <a:r>
              <a:rPr lang="en-US" sz="3000" dirty="0" smtClean="0"/>
              <a:t>yields</a:t>
            </a:r>
            <a:endParaRPr lang="en-US" sz="3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196" y="1629077"/>
            <a:ext cx="5330758" cy="365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658" y="5286677"/>
            <a:ext cx="8807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600" dirty="0" smtClean="0">
                <a:solidFill>
                  <a:srgbClr val="000090"/>
                </a:solidFill>
              </a:rPr>
              <a:t> Of the CAPS treatments,</a:t>
            </a:r>
            <a:r>
              <a:rPr lang="en-US" sz="2600" dirty="0" smtClean="0">
                <a:solidFill>
                  <a:srgbClr val="000090"/>
                </a:solidFill>
              </a:rPr>
              <a:t> introduction of intercropping </a:t>
            </a:r>
            <a:r>
              <a:rPr lang="en-US" sz="2600" dirty="0" smtClean="0">
                <a:solidFill>
                  <a:srgbClr val="000090"/>
                </a:solidFill>
              </a:rPr>
              <a:t>had the highest maize yield (1.88 Mg/ha), followed by the</a:t>
            </a:r>
            <a:r>
              <a:rPr lang="en-US" sz="2600" dirty="0" smtClean="0">
                <a:solidFill>
                  <a:srgbClr val="000090"/>
                </a:solidFill>
              </a:rPr>
              <a:t> introduction of reduced </a:t>
            </a:r>
            <a:r>
              <a:rPr lang="en-US" sz="2600" dirty="0" smtClean="0">
                <a:solidFill>
                  <a:srgbClr val="000090"/>
                </a:solidFill>
              </a:rPr>
              <a:t>tillage with</a:t>
            </a:r>
            <a:r>
              <a:rPr lang="en-US" sz="2600" dirty="0" smtClean="0">
                <a:solidFill>
                  <a:srgbClr val="000090"/>
                </a:solidFill>
              </a:rPr>
              <a:t> intercrop (</a:t>
            </a:r>
            <a:r>
              <a:rPr lang="en-US" sz="2600" dirty="0" smtClean="0">
                <a:solidFill>
                  <a:srgbClr val="000090"/>
                </a:solidFill>
              </a:rPr>
              <a:t>1.70 Mg/ha)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Results: Crop yield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8153400" cy="4874692"/>
          </a:xfrm>
        </p:spPr>
        <p:txBody>
          <a:bodyPr>
            <a:normAutofit/>
          </a:bodyPr>
          <a:lstStyle/>
          <a:p>
            <a:r>
              <a:rPr lang="en-US" dirty="0" smtClean="0"/>
              <a:t>Intercropping and reduced tillage treatments resulted in losses to maize yields, as compared with traditional farming </a:t>
            </a:r>
            <a:r>
              <a:rPr lang="en-US" dirty="0" smtClean="0"/>
              <a:t>methods</a:t>
            </a:r>
          </a:p>
          <a:p>
            <a:r>
              <a:rPr lang="en-US" dirty="0" smtClean="0"/>
              <a:t>Maize yields are expected to be reduced during the initial years of minimum tillage implementation     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</a:rPr>
              <a:t>Monneveux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</a:rPr>
              <a:t> et al. 2006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dirty="0" smtClean="0"/>
          </a:p>
          <a:p>
            <a:r>
              <a:rPr lang="en-US" dirty="0" smtClean="0"/>
              <a:t>I</a:t>
            </a:r>
            <a:r>
              <a:rPr lang="en-US" dirty="0" smtClean="0"/>
              <a:t>ntercrop </a:t>
            </a:r>
            <a:r>
              <a:rPr lang="en-US" dirty="0" smtClean="0"/>
              <a:t>treatments had the addition of high-protein, high-value cowpea yields (1.0 &amp; 0.73 Mg/ha) to offset the initial losses in maize </a:t>
            </a:r>
            <a:r>
              <a:rPr lang="en-US" dirty="0" smtClean="0"/>
              <a:t>production</a:t>
            </a:r>
            <a:endParaRPr lang="en-US" dirty="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660" y="228600"/>
            <a:ext cx="8117359" cy="990600"/>
          </a:xfrm>
        </p:spPr>
        <p:txBody>
          <a:bodyPr anchor="ctr">
            <a:normAutofit/>
          </a:bodyPr>
          <a:lstStyle/>
          <a:p>
            <a:r>
              <a:rPr lang="en-US" sz="3300" dirty="0" smtClean="0"/>
              <a:t>Effect </a:t>
            </a:r>
            <a:r>
              <a:rPr lang="en-US" sz="3300" dirty="0" smtClean="0"/>
              <a:t>of intercropping with cowpea</a:t>
            </a:r>
            <a:r>
              <a:rPr lang="en-US" sz="3300" dirty="0" smtClean="0"/>
              <a:t> on </a:t>
            </a:r>
            <a:r>
              <a:rPr lang="en-US" sz="3300" dirty="0" smtClean="0"/>
              <a:t>soil </a:t>
            </a:r>
            <a:r>
              <a:rPr lang="en-US" sz="3300" dirty="0" smtClean="0"/>
              <a:t>pH</a:t>
            </a:r>
            <a:endParaRPr lang="en-US" sz="3300" dirty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234587" y="2064649"/>
          <a:ext cx="4500483" cy="4057966"/>
        </p:xfrm>
        <a:graphic>
          <a:graphicData uri="http://schemas.openxmlformats.org/presentationml/2006/ole">
            <p:oleObj spid="_x0000_s22530" name="Document" r:id="rId3" imgW="4064000" imgH="2425700" progId="Word.Document.12">
              <p:link updateAutomatic="1"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35071" y="1629077"/>
            <a:ext cx="422429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600" dirty="0" smtClean="0">
                <a:solidFill>
                  <a:srgbClr val="000090"/>
                </a:solidFill>
              </a:rPr>
              <a:t> Increase in pH was most prevalent in intercropped treatments</a:t>
            </a:r>
          </a:p>
          <a:p>
            <a:pPr>
              <a:buFont typeface="Wingdings" charset="2"/>
              <a:buChar char="§"/>
            </a:pPr>
            <a:r>
              <a:rPr lang="en-US" sz="2600" dirty="0" smtClean="0">
                <a:solidFill>
                  <a:srgbClr val="000090"/>
                </a:solidFill>
              </a:rPr>
              <a:t>Optimal range for maize: 5.4-5.9</a:t>
            </a:r>
          </a:p>
          <a:p>
            <a:pPr>
              <a:buFont typeface="Wingdings" charset="2"/>
              <a:buChar char="§"/>
            </a:pPr>
            <a:r>
              <a:rPr lang="en-US" sz="2600" dirty="0" smtClean="0">
                <a:solidFill>
                  <a:srgbClr val="000090"/>
                </a:solidFill>
              </a:rPr>
              <a:t> pH of intercropped plots was raised, on average, by 0.1after a single cropping season</a:t>
            </a:r>
          </a:p>
          <a:p>
            <a:pPr>
              <a:buFont typeface="Wingdings" charset="2"/>
              <a:buChar char="§"/>
            </a:pPr>
            <a:r>
              <a:rPr lang="en-US" sz="2600" dirty="0" smtClean="0">
                <a:solidFill>
                  <a:srgbClr val="000090"/>
                </a:solidFill>
              </a:rPr>
              <a:t> Mono-cropped plots had an average pH increase of 0.02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73" y="228600"/>
            <a:ext cx="8766092" cy="990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Effect of horse gram </a:t>
            </a:r>
            <a:r>
              <a:rPr lang="en-US" sz="3200" i="1" dirty="0" smtClean="0"/>
              <a:t>(M. </a:t>
            </a:r>
            <a:r>
              <a:rPr lang="en-US" sz="3200" i="1" dirty="0" err="1" smtClean="0"/>
              <a:t>uniflorum</a:t>
            </a:r>
            <a:r>
              <a:rPr lang="en-US" sz="3200" i="1" dirty="0" smtClean="0"/>
              <a:t>)</a:t>
            </a:r>
            <a:r>
              <a:rPr lang="en-US" sz="3200" dirty="0" smtClean="0"/>
              <a:t> cover crop on</a:t>
            </a:r>
            <a:r>
              <a:rPr lang="en-US" sz="3200" dirty="0" smtClean="0"/>
              <a:t> bulk </a:t>
            </a:r>
            <a:r>
              <a:rPr lang="en-US" sz="3200" dirty="0" smtClean="0"/>
              <a:t>density </a:t>
            </a:r>
            <a:endParaRPr lang="en-US" sz="3200" dirty="0"/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1405375" y="1546243"/>
          <a:ext cx="6084763" cy="3657600"/>
        </p:xfrm>
        <a:graphic>
          <a:graphicData uri="http://schemas.openxmlformats.org/presentationml/2006/ole">
            <p:oleObj spid="_x0000_s30722" name="Document" r:id="rId3" imgW="4584700" imgH="2755900" progId="Word.Document.12">
              <p:link updateAutomatic="1"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73867" y="3404826"/>
            <a:ext cx="42795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/>
              <a:t>a</a:t>
            </a:r>
            <a:endParaRPr lang="en-US" sz="2300" dirty="0"/>
          </a:p>
        </p:txBody>
      </p:sp>
      <p:sp>
        <p:nvSpPr>
          <p:cNvPr id="7" name="TextBox 6"/>
          <p:cNvSpPr txBox="1"/>
          <p:nvPr/>
        </p:nvSpPr>
        <p:spPr>
          <a:xfrm>
            <a:off x="2893291" y="3589492"/>
            <a:ext cx="42795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/>
              <a:t>a</a:t>
            </a:r>
            <a:endParaRPr lang="en-US" sz="2300" dirty="0"/>
          </a:p>
        </p:txBody>
      </p:sp>
      <p:sp>
        <p:nvSpPr>
          <p:cNvPr id="8" name="TextBox 7"/>
          <p:cNvSpPr txBox="1"/>
          <p:nvPr/>
        </p:nvSpPr>
        <p:spPr>
          <a:xfrm>
            <a:off x="3818468" y="3404826"/>
            <a:ext cx="31326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/>
              <a:t>a</a:t>
            </a:r>
            <a:endParaRPr lang="en-US" sz="2300" dirty="0"/>
          </a:p>
        </p:txBody>
      </p:sp>
      <p:sp>
        <p:nvSpPr>
          <p:cNvPr id="9" name="TextBox 8"/>
          <p:cNvSpPr txBox="1"/>
          <p:nvPr/>
        </p:nvSpPr>
        <p:spPr>
          <a:xfrm>
            <a:off x="4131734" y="3774158"/>
            <a:ext cx="24553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 smtClean="0"/>
              <a:t>b</a:t>
            </a:r>
            <a:endParaRPr lang="en-US" sz="2300" dirty="0"/>
          </a:p>
        </p:txBody>
      </p:sp>
      <p:sp>
        <p:nvSpPr>
          <p:cNvPr id="10" name="TextBox 9"/>
          <p:cNvSpPr txBox="1"/>
          <p:nvPr/>
        </p:nvSpPr>
        <p:spPr>
          <a:xfrm>
            <a:off x="5024967" y="1546244"/>
            <a:ext cx="26246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 smtClean="0"/>
              <a:t>c</a:t>
            </a:r>
            <a:endParaRPr lang="en-US" sz="2300" dirty="0"/>
          </a:p>
        </p:txBody>
      </p:sp>
      <p:sp>
        <p:nvSpPr>
          <p:cNvPr id="11" name="TextBox 10"/>
          <p:cNvSpPr txBox="1"/>
          <p:nvPr/>
        </p:nvSpPr>
        <p:spPr>
          <a:xfrm>
            <a:off x="5287433" y="1683434"/>
            <a:ext cx="26246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 smtClean="0"/>
              <a:t>c</a:t>
            </a:r>
            <a:endParaRPr lang="en-US" sz="2300" dirty="0"/>
          </a:p>
        </p:txBody>
      </p:sp>
      <p:sp>
        <p:nvSpPr>
          <p:cNvPr id="12" name="TextBox 11"/>
          <p:cNvSpPr txBox="1"/>
          <p:nvPr/>
        </p:nvSpPr>
        <p:spPr>
          <a:xfrm>
            <a:off x="6197601" y="1683434"/>
            <a:ext cx="26246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 smtClean="0"/>
              <a:t>c</a:t>
            </a:r>
            <a:endParaRPr lang="en-US" sz="2300" dirty="0"/>
          </a:p>
        </p:txBody>
      </p:sp>
      <p:sp>
        <p:nvSpPr>
          <p:cNvPr id="13" name="TextBox 12"/>
          <p:cNvSpPr txBox="1"/>
          <p:nvPr/>
        </p:nvSpPr>
        <p:spPr>
          <a:xfrm>
            <a:off x="6460067" y="2006544"/>
            <a:ext cx="26246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 smtClean="0"/>
              <a:t>d</a:t>
            </a:r>
            <a:endParaRPr lang="en-US" sz="23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207074" y="5203843"/>
            <a:ext cx="8572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500" dirty="0" smtClean="0">
                <a:solidFill>
                  <a:srgbClr val="000090"/>
                </a:solidFill>
              </a:rPr>
              <a:t>Optimal bulk density (&lt;1.32 g/cm</a:t>
            </a:r>
            <a:r>
              <a:rPr lang="en-US" sz="2500" baseline="30000" dirty="0" smtClean="0">
                <a:solidFill>
                  <a:srgbClr val="000090"/>
                </a:solidFill>
              </a:rPr>
              <a:t>3</a:t>
            </a:r>
            <a:r>
              <a:rPr lang="en-US" sz="2500" dirty="0" smtClean="0">
                <a:solidFill>
                  <a:srgbClr val="000090"/>
                </a:solidFill>
              </a:rPr>
              <a:t>) for maize is approached at 0-5 cm with cover crop treatment</a:t>
            </a:r>
          </a:p>
          <a:p>
            <a:pPr>
              <a:buFont typeface="Wingdings" charset="2"/>
              <a:buChar char="§"/>
            </a:pPr>
            <a:r>
              <a:rPr lang="en-US" sz="2500" dirty="0" smtClean="0">
                <a:solidFill>
                  <a:srgbClr val="000090"/>
                </a:solidFill>
              </a:rPr>
              <a:t> Increased root penetration &amp; SOM from the cover </a:t>
            </a:r>
            <a:r>
              <a:rPr lang="en-US" sz="2500" dirty="0" smtClean="0">
                <a:solidFill>
                  <a:srgbClr val="000090"/>
                </a:solidFill>
              </a:rPr>
              <a:t>c</a:t>
            </a:r>
            <a:r>
              <a:rPr lang="en-US" sz="2500" dirty="0" smtClean="0">
                <a:solidFill>
                  <a:srgbClr val="000090"/>
                </a:solidFill>
              </a:rPr>
              <a:t>rop significantly reduced bulk density</a:t>
            </a:r>
            <a:endParaRPr lang="en-US" sz="2500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3291" y="2806763"/>
            <a:ext cx="1676121" cy="43088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 smtClean="0">
                <a:solidFill>
                  <a:srgbClr val="FFFFFF"/>
                </a:solidFill>
              </a:rPr>
              <a:t>1.336 </a:t>
            </a:r>
            <a:r>
              <a:rPr lang="en-US" sz="2200" b="1" dirty="0" smtClean="0">
                <a:solidFill>
                  <a:srgbClr val="FFFFFF"/>
                </a:solidFill>
              </a:rPr>
              <a:t>g/cm</a:t>
            </a:r>
            <a:r>
              <a:rPr lang="en-US" sz="2200" b="1" baseline="30000" dirty="0" smtClean="0">
                <a:solidFill>
                  <a:srgbClr val="FFFFFF"/>
                </a:solidFill>
              </a:rPr>
              <a:t>3</a:t>
            </a:r>
            <a:endParaRPr lang="en-US" sz="2200" b="1" dirty="0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>
            <a:endCxn id="9" idx="0"/>
          </p:cNvCxnSpPr>
          <p:nvPr/>
        </p:nvCxnSpPr>
        <p:spPr>
          <a:xfrm rot="16200000" flipH="1">
            <a:off x="3894085" y="3413742"/>
            <a:ext cx="598064" cy="122767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 </a:t>
            </a:r>
            <a:r>
              <a:rPr lang="en-US" dirty="0" smtClean="0"/>
              <a:t>household model</a:t>
            </a:r>
            <a:endParaRPr lang="en-US" dirty="0"/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54590" y="1739523"/>
          <a:ext cx="9089410" cy="2743200"/>
        </p:xfrm>
        <a:graphic>
          <a:graphicData uri="http://schemas.openxmlformats.org/presentationml/2006/ole">
            <p:oleObj spid="_x0000_s32770" name="Document" r:id="rId3" imgW="5638800" imgH="1701800" progId="Word.Document.12">
              <p:link updateAutomatic="1"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6097" y="4482723"/>
            <a:ext cx="8489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 47% produced maize solely for household consumption</a:t>
            </a:r>
          </a:p>
          <a:p>
            <a:pPr>
              <a:buFont typeface="Wingdings" charset="2"/>
              <a:buChar char="§"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 53% sell approximately half of the maize yield 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Model</a:t>
            </a:r>
            <a:endParaRPr lang="en-US" dirty="0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91036" y="3078679"/>
          <a:ext cx="8961929" cy="2286000"/>
        </p:xfrm>
        <a:graphic>
          <a:graphicData uri="http://schemas.openxmlformats.org/presentationml/2006/ole">
            <p:oleObj spid="_x0000_s24578" name="Document" r:id="rId3" imgW="5626100" imgH="1435100" progId="Word.Document.12">
              <p:link updateAutomatic="1"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0274" y="1491020"/>
            <a:ext cx="84957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244583"/>
                </a:solidFill>
              </a:rPr>
              <a:t>Developed from the survey and experimental field data on the potential for increased yields, labor requirements, profit, &amp; soil improvements</a:t>
            </a:r>
            <a:endParaRPr lang="en-US" sz="2800" dirty="0">
              <a:solidFill>
                <a:srgbClr val="24458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274" y="5295769"/>
            <a:ext cx="84957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(Ratings</a:t>
            </a:r>
            <a:r>
              <a:rPr lang="en-US" sz="2000" i="1" dirty="0" smtClean="0"/>
              <a:t> are comparative and indicate </a:t>
            </a:r>
            <a:r>
              <a:rPr lang="en-US" sz="2000" i="1" dirty="0" smtClean="0"/>
              <a:t>most positive, ++++, to most negative, ---)</a:t>
            </a:r>
            <a:endParaRPr lang="en-US" sz="2000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9901" y="1600200"/>
            <a:ext cx="8683263" cy="4495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Introduction of maize/cowpea intercropping </a:t>
            </a:r>
            <a:r>
              <a:rPr lang="en-US" dirty="0" smtClean="0"/>
              <a:t>showed improvements to soil pH</a:t>
            </a:r>
            <a:r>
              <a:rPr lang="en-US" dirty="0" smtClean="0"/>
              <a:t> while increasing crop diversity and </a:t>
            </a:r>
            <a:r>
              <a:rPr lang="en-US" dirty="0" smtClean="0"/>
              <a:t>household food security</a:t>
            </a:r>
          </a:p>
          <a:p>
            <a:r>
              <a:rPr lang="en-US" dirty="0" smtClean="0"/>
              <a:t>Cowpea yields offset the reduction in maize yields in the initial years of CA</a:t>
            </a:r>
          </a:p>
          <a:p>
            <a:r>
              <a:rPr lang="en-US" dirty="0" smtClean="0"/>
              <a:t>Introduction of a post-harvest cover crop decreased bulk density of soil</a:t>
            </a:r>
            <a:endParaRPr lang="en-US" dirty="0" smtClean="0"/>
          </a:p>
          <a:p>
            <a:r>
              <a:rPr lang="en-US" dirty="0" smtClean="0"/>
              <a:t>Overall CAPS treatments displayed positive and negative attributes </a:t>
            </a:r>
            <a:r>
              <a:rPr lang="en-US" dirty="0" smtClean="0"/>
              <a:t>for the farmer and optimal solutions will vary by household needs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integrated model can be used in conjunction with Analytic Hierarchy Process farmer preferences surveying to guide the farmer in weighing CAPS alternatives</a:t>
            </a:r>
          </a:p>
          <a:p>
            <a:r>
              <a:rPr lang="en-US" dirty="0" smtClean="0"/>
              <a:t>With this model, improved adaptive management strategies can be developed and the potential for adoption of new practices can be increased  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Introduction: Study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Kendujhar District, Odisha State in Eastern India</a:t>
            </a:r>
          </a:p>
          <a:p>
            <a:r>
              <a:rPr lang="en-US" dirty="0" smtClean="0"/>
              <a:t>Odisha is one of the poorest states in India</a:t>
            </a:r>
          </a:p>
          <a:p>
            <a:r>
              <a:rPr lang="en-US" dirty="0" smtClean="0"/>
              <a:t>Primarily consisting of tribal villages of 30-100 households</a:t>
            </a:r>
          </a:p>
          <a:p>
            <a:r>
              <a:rPr lang="en-US" dirty="0" smtClean="0"/>
              <a:t>Predominantly smallholder, subsistence farmers with &lt;2 ha land per household</a:t>
            </a:r>
          </a:p>
          <a:p>
            <a:r>
              <a:rPr lang="en-US" dirty="0" smtClean="0"/>
              <a:t>Rely on low input, rain-fed rice and maize based cropping systems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2731" y="1767134"/>
            <a:ext cx="5784241" cy="44958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USAID/SANREM</a:t>
            </a:r>
          </a:p>
          <a:p>
            <a:r>
              <a:rPr lang="en-US" sz="3000" dirty="0" smtClean="0"/>
              <a:t>University of Hawaii: Dr. Catherine Chan-Halbrendt, Dr. Carl </a:t>
            </a:r>
            <a:r>
              <a:rPr lang="en-US" sz="3000" dirty="0" err="1" smtClean="0"/>
              <a:t>Evensen</a:t>
            </a:r>
            <a:r>
              <a:rPr lang="en-US" sz="3000" dirty="0" smtClean="0"/>
              <a:t>, Dr. Travis Idol, Dr. </a:t>
            </a:r>
            <a:r>
              <a:rPr lang="en-US" sz="3000" dirty="0" err="1" smtClean="0"/>
              <a:t>Chittaranjan</a:t>
            </a:r>
            <a:r>
              <a:rPr lang="en-US" sz="3000" dirty="0" smtClean="0"/>
              <a:t> Ray</a:t>
            </a:r>
          </a:p>
          <a:p>
            <a:r>
              <a:rPr lang="en-US" sz="3000" dirty="0" smtClean="0"/>
              <a:t>Odisha University of Agriculture &amp; Technology: Dr. P.K. </a:t>
            </a:r>
            <a:r>
              <a:rPr lang="en-US" sz="3000" dirty="0" err="1" smtClean="0"/>
              <a:t>Roul</a:t>
            </a:r>
            <a:r>
              <a:rPr lang="en-US" sz="3000" dirty="0" smtClean="0"/>
              <a:t>, Dr. K.N. </a:t>
            </a:r>
            <a:r>
              <a:rPr lang="en-US" sz="3000" dirty="0" err="1" smtClean="0"/>
              <a:t>Mishra</a:t>
            </a:r>
            <a:r>
              <a:rPr lang="en-US" sz="3000" dirty="0" smtClean="0"/>
              <a:t>, Dr. S. </a:t>
            </a:r>
            <a:r>
              <a:rPr lang="en-US" sz="3000" dirty="0" smtClean="0"/>
              <a:t>Dash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6578" b="5173"/>
          <a:stretch>
            <a:fillRect/>
          </a:stretch>
        </p:blipFill>
        <p:spPr bwMode="auto">
          <a:xfrm>
            <a:off x="5977508" y="2290487"/>
            <a:ext cx="3140075" cy="32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639" y="4749492"/>
            <a:ext cx="3656723" cy="1041911"/>
          </a:xfrm>
        </p:spPr>
        <p:txBody>
          <a:bodyPr>
            <a:norm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30907"/>
          <a:stretch>
            <a:fillRect/>
          </a:stretch>
        </p:blipFill>
        <p:spPr>
          <a:xfrm>
            <a:off x="850725" y="958783"/>
            <a:ext cx="7315200" cy="3790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Area: Odisha State, India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720" y="1855638"/>
            <a:ext cx="4154258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Straight Arrow Connector 7"/>
          <p:cNvCxnSpPr/>
          <p:nvPr/>
        </p:nvCxnSpPr>
        <p:spPr>
          <a:xfrm rot="10800000" flipV="1">
            <a:off x="4914534" y="3589492"/>
            <a:ext cx="1946487" cy="621258"/>
          </a:xfrm>
          <a:prstGeom prst="straightConnector1">
            <a:avLst/>
          </a:prstGeom>
          <a:ln w="3492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61021" y="3368600"/>
            <a:ext cx="1905027" cy="369332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Kendujhar District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9916" y="1600200"/>
            <a:ext cx="8526132" cy="501274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The purpose of this research was to evaluate the feasibility of introducing </a:t>
            </a:r>
            <a:r>
              <a:rPr lang="en-US" b="1" dirty="0" smtClean="0"/>
              <a:t>C</a:t>
            </a:r>
            <a:r>
              <a:rPr lang="en-US" dirty="0" smtClean="0"/>
              <a:t>onservation </a:t>
            </a:r>
            <a:r>
              <a:rPr lang="en-US" b="1" dirty="0" smtClean="0"/>
              <a:t>A</a:t>
            </a:r>
            <a:r>
              <a:rPr lang="en-US" dirty="0" smtClean="0"/>
              <a:t>griculture </a:t>
            </a:r>
            <a:r>
              <a:rPr lang="en-US" b="1" dirty="0" smtClean="0"/>
              <a:t>P</a:t>
            </a:r>
            <a:r>
              <a:rPr lang="en-US" dirty="0" smtClean="0"/>
              <a:t>roduction </a:t>
            </a:r>
            <a:r>
              <a:rPr lang="en-US" b="1" dirty="0" smtClean="0"/>
              <a:t>S</a:t>
            </a:r>
            <a:r>
              <a:rPr lang="en-US" dirty="0" smtClean="0"/>
              <a:t>ystems (</a:t>
            </a:r>
            <a:r>
              <a:rPr lang="en-US" b="1" dirty="0" smtClean="0"/>
              <a:t>CAPS</a:t>
            </a:r>
            <a:r>
              <a:rPr lang="en-US" dirty="0" smtClean="0"/>
              <a:t>) to tribal farmers in Kendujhar through: </a:t>
            </a:r>
          </a:p>
          <a:p>
            <a:r>
              <a:rPr lang="en-US" dirty="0" smtClean="0"/>
              <a:t>Establishing maize-based experimental trials to assess</a:t>
            </a:r>
            <a:r>
              <a:rPr lang="en-US" dirty="0" smtClean="0"/>
              <a:t> yield </a:t>
            </a:r>
            <a:r>
              <a:rPr lang="en-US" dirty="0" smtClean="0"/>
              <a:t>and soil effects of reduced tillage, intercropping,</a:t>
            </a:r>
            <a:r>
              <a:rPr lang="en-US" dirty="0" smtClean="0"/>
              <a:t> &amp; cover </a:t>
            </a:r>
            <a:r>
              <a:rPr lang="en-US" dirty="0" smtClean="0"/>
              <a:t>cropping</a:t>
            </a:r>
          </a:p>
          <a:p>
            <a:r>
              <a:rPr lang="en-US" dirty="0" smtClean="0"/>
              <a:t>Socio-economic surveying of farm households to establish current farming practices, production rates, marketing patterns,</a:t>
            </a:r>
            <a:r>
              <a:rPr lang="en-US" dirty="0" smtClean="0"/>
              <a:t> &amp; income</a:t>
            </a:r>
            <a:endParaRPr lang="en-US" dirty="0" smtClean="0"/>
          </a:p>
          <a:p>
            <a:r>
              <a:rPr lang="en-US" dirty="0" smtClean="0"/>
              <a:t>Integrating objectives (</a:t>
            </a:r>
            <a:r>
              <a:rPr lang="en-US" dirty="0" err="1" smtClean="0"/>
              <a:t>i</a:t>
            </a:r>
            <a:r>
              <a:rPr lang="en-US" dirty="0" smtClean="0"/>
              <a:t>) and (ii) to conduct economic analysis of potential farm benefits and costs of introducing CAPS into current farming systems 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Methodology: Experimental Trials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8766048" cy="502655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In June 2010, a field trial was established on a fallow terrace at the Odisha University of Agriculture and Technology (OUAT) research station in Kendujhar</a:t>
            </a:r>
          </a:p>
          <a:p>
            <a:r>
              <a:rPr lang="en-US" dirty="0" smtClean="0"/>
              <a:t>Treatments were based on a Rapid Rural Assessment, farmer focus groups, and consultation with OUAT experts to verify that the treatments would be appropriate for future replication on farmer fields </a:t>
            </a:r>
          </a:p>
          <a:p>
            <a:r>
              <a:rPr lang="en-US" dirty="0" smtClean="0"/>
              <a:t>8 treatments were used to assess 3 factors: </a:t>
            </a:r>
          </a:p>
          <a:p>
            <a:pPr lvl="1"/>
            <a:r>
              <a:rPr lang="en-US" dirty="0" smtClean="0"/>
              <a:t>(1) Reduced tillage </a:t>
            </a:r>
          </a:p>
          <a:p>
            <a:pPr lvl="1"/>
            <a:r>
              <a:rPr lang="en-US" dirty="0" smtClean="0"/>
              <a:t>(2) Maize/cowpea intercrop (</a:t>
            </a:r>
            <a:r>
              <a:rPr lang="en-US" i="1" dirty="0" err="1" smtClean="0"/>
              <a:t>Zea</a:t>
            </a:r>
            <a:r>
              <a:rPr lang="en-US" i="1" dirty="0" smtClean="0"/>
              <a:t> </a:t>
            </a:r>
            <a:r>
              <a:rPr lang="en-US" i="1" dirty="0" err="1" smtClean="0"/>
              <a:t>mays</a:t>
            </a:r>
            <a:r>
              <a:rPr lang="en-US" dirty="0" err="1" smtClean="0"/>
              <a:t>/</a:t>
            </a:r>
            <a:r>
              <a:rPr lang="en-US" i="1" dirty="0" err="1" smtClean="0"/>
              <a:t>Vigna</a:t>
            </a:r>
            <a:r>
              <a:rPr lang="en-US" i="1" dirty="0" smtClean="0"/>
              <a:t> </a:t>
            </a:r>
            <a:r>
              <a:rPr lang="en-US" i="1" dirty="0" err="1" smtClean="0"/>
              <a:t>unguiculata</a:t>
            </a:r>
            <a:r>
              <a:rPr lang="en-US" i="1" dirty="0" smtClean="0"/>
              <a:t>)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(3) Post-harvest cover crop (Horse gram, </a:t>
            </a:r>
            <a:r>
              <a:rPr lang="en-US" i="1" dirty="0" err="1" smtClean="0"/>
              <a:t>Macrotyloma</a:t>
            </a:r>
            <a:r>
              <a:rPr lang="en-US" i="1" dirty="0" smtClean="0"/>
              <a:t> </a:t>
            </a:r>
            <a:r>
              <a:rPr lang="en-US" i="1" dirty="0" err="1" smtClean="0"/>
              <a:t>uniflorum</a:t>
            </a:r>
            <a:r>
              <a:rPr lang="en-US" i="1" dirty="0" smtClean="0"/>
              <a:t>)</a:t>
            </a:r>
            <a:r>
              <a:rPr lang="en-US" dirty="0" smtClean="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63" y="228600"/>
            <a:ext cx="8779897" cy="990600"/>
          </a:xfrm>
        </p:spPr>
        <p:txBody>
          <a:bodyPr>
            <a:noAutofit/>
          </a:bodyPr>
          <a:lstStyle/>
          <a:p>
            <a:r>
              <a:rPr lang="en-US" sz="3300" dirty="0" smtClean="0"/>
              <a:t>Experimental field, prior to implementation (2010)</a:t>
            </a:r>
            <a:endParaRPr lang="en-US" sz="3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8477"/>
          <a:stretch>
            <a:fillRect/>
          </a:stretch>
        </p:blipFill>
        <p:spPr>
          <a:xfrm>
            <a:off x="950350" y="1684300"/>
            <a:ext cx="7315200" cy="502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Collected: Experimental Trials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/>
          </a:blip>
          <a:srcRect l="13080" r="6228"/>
          <a:stretch>
            <a:fillRect/>
          </a:stretch>
        </p:blipFill>
        <p:spPr>
          <a:xfrm>
            <a:off x="4831660" y="2686904"/>
            <a:ext cx="3934388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" y="1600200"/>
            <a:ext cx="5397704" cy="4495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Soil core samples were collected at two depths (0-5 and 0-15 cm) to assess pH and bulk density</a:t>
            </a:r>
          </a:p>
          <a:p>
            <a:pPr lvl="1"/>
            <a:r>
              <a:rPr lang="en-US" dirty="0" smtClean="0"/>
              <a:t>Prior to sowing </a:t>
            </a:r>
          </a:p>
          <a:p>
            <a:pPr lvl="1"/>
            <a:r>
              <a:rPr lang="en-US" dirty="0" smtClean="0"/>
              <a:t>At the end of the cover crop season</a:t>
            </a:r>
          </a:p>
          <a:p>
            <a:r>
              <a:rPr lang="en-US" dirty="0" smtClean="0"/>
              <a:t>Yields of maize and cowpea were also collected and measured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Methodology: Socio-economic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4146" y="1600199"/>
            <a:ext cx="7647897" cy="4736633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Surveys were conducted through face-to-face interviews with household heads</a:t>
            </a:r>
          </a:p>
          <a:p>
            <a:r>
              <a:rPr lang="en-US" dirty="0" smtClean="0"/>
              <a:t>A random sample from 148 households in three villages (Tentuli, </a:t>
            </a:r>
            <a:r>
              <a:rPr lang="en-US" dirty="0" err="1" smtClean="0"/>
              <a:t>Saharpur</a:t>
            </a:r>
            <a:r>
              <a:rPr lang="en-US" dirty="0" smtClean="0"/>
              <a:t>, and </a:t>
            </a:r>
            <a:r>
              <a:rPr lang="en-US" dirty="0" err="1" smtClean="0"/>
              <a:t>Gopinathpur</a:t>
            </a:r>
            <a:r>
              <a:rPr lang="en-US" dirty="0" smtClean="0"/>
              <a:t>) in Kendujhar District were surveyed</a:t>
            </a:r>
          </a:p>
          <a:p>
            <a:r>
              <a:rPr lang="en-US" dirty="0" smtClean="0"/>
              <a:t>Data collection methods were both qualitative and quantitative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Socio-economic survey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15000" contrast="28000"/>
          </a:blip>
          <a:srcRect l="5249" r="14736" b="11855"/>
          <a:stretch>
            <a:fillRect/>
          </a:stretch>
        </p:blipFill>
        <p:spPr>
          <a:xfrm flipH="1">
            <a:off x="4007034" y="2743921"/>
            <a:ext cx="4759014" cy="3931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5136" y="1600200"/>
            <a:ext cx="6331201" cy="44958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The questionnaire consisted of 6 sections: </a:t>
            </a:r>
          </a:p>
          <a:p>
            <a:pPr lvl="1"/>
            <a:r>
              <a:rPr lang="en-US" sz="2800" dirty="0" smtClean="0"/>
              <a:t>Family profile/Demographics</a:t>
            </a:r>
          </a:p>
          <a:p>
            <a:pPr lvl="1"/>
            <a:r>
              <a:rPr lang="en-US" sz="2800" dirty="0" smtClean="0"/>
              <a:t>Household assets</a:t>
            </a:r>
          </a:p>
          <a:p>
            <a:pPr lvl="1"/>
            <a:r>
              <a:rPr lang="en-US" sz="2800" dirty="0" smtClean="0"/>
              <a:t>Land and input use</a:t>
            </a:r>
          </a:p>
          <a:p>
            <a:pPr lvl="1"/>
            <a:r>
              <a:rPr lang="en-US" sz="2800" dirty="0" smtClean="0"/>
              <a:t>Labor use</a:t>
            </a:r>
          </a:p>
          <a:p>
            <a:pPr lvl="1"/>
            <a:r>
              <a:rPr lang="en-US" sz="2800" dirty="0" smtClean="0"/>
              <a:t>Agricultural output</a:t>
            </a:r>
          </a:p>
          <a:p>
            <a:pPr lvl="1"/>
            <a:r>
              <a:rPr lang="en-US" sz="2800" dirty="0" smtClean="0"/>
              <a:t>Market transactions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6715</TotalTime>
  <Words>979</Words>
  <Application>Microsoft Macintosh PowerPoint</Application>
  <PresentationFormat>On-screen Show (4:3)</PresentationFormat>
  <Paragraphs>89</Paragraphs>
  <Slides>21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Median</vt:lpstr>
      <vt:lpstr>!OLE_LINK1</vt:lpstr>
      <vt:lpstr>Macintosh HD:Users:jhalbrendt:Library:Mail Downloads:Halbrendt Integrated Approach of CAPS India.doc!OLE_LINK2</vt:lpstr>
      <vt:lpstr>Macintosh HD:Users:jhalbrendt:Library:Mail Downloads:Halbrendt Integrated Approach of CAPS India.doc!OLE_LINK4</vt:lpstr>
      <vt:lpstr>!OLE_LINK5</vt:lpstr>
      <vt:lpstr>Development of an integrated approach for introducing conservation agricultural practices to the tribal communities of Odisha, India</vt:lpstr>
      <vt:lpstr>Introduction: Study Area</vt:lpstr>
      <vt:lpstr>Study Area: Odisha State, India</vt:lpstr>
      <vt:lpstr>Objectives</vt:lpstr>
      <vt:lpstr>Methodology: Experimental Trials</vt:lpstr>
      <vt:lpstr>Experimental field, prior to implementation (2010)</vt:lpstr>
      <vt:lpstr>Data Collected: Experimental Trials</vt:lpstr>
      <vt:lpstr>Methodology: Socio-economic survey</vt:lpstr>
      <vt:lpstr>Socio-economic survey</vt:lpstr>
      <vt:lpstr>Methodology: Socio-economic survey</vt:lpstr>
      <vt:lpstr>Results &amp; Discussion</vt:lpstr>
      <vt:lpstr>Effect of reduced tillage &amp; intercropping on crop yields</vt:lpstr>
      <vt:lpstr>Results: Crop yield</vt:lpstr>
      <vt:lpstr>Effect of intercropping with cowpea on soil pH</vt:lpstr>
      <vt:lpstr>Effect of horse gram (M. uniflorum) cover crop on bulk density </vt:lpstr>
      <vt:lpstr>Farm household model</vt:lpstr>
      <vt:lpstr>Integrated Model</vt:lpstr>
      <vt:lpstr>Conclusions</vt:lpstr>
      <vt:lpstr>Future Implications</vt:lpstr>
      <vt:lpstr>Acknowledgements</vt:lpstr>
      <vt:lpstr>Thank you!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an integrated approach for introducing conservation agricultural practices to the tribal communities of Odisha, India</dc:title>
  <dc:creator>Jacqueline Halbrendt</dc:creator>
  <cp:lastModifiedBy>Jacqueline Halbrendt</cp:lastModifiedBy>
  <cp:revision>34</cp:revision>
  <dcterms:created xsi:type="dcterms:W3CDTF">2011-07-06T16:53:16Z</dcterms:created>
  <dcterms:modified xsi:type="dcterms:W3CDTF">2011-07-06T22:04:39Z</dcterms:modified>
</cp:coreProperties>
</file>